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3" r:id="rId3"/>
    <p:sldId id="283" r:id="rId4"/>
    <p:sldId id="284" r:id="rId5"/>
    <p:sldId id="285" r:id="rId6"/>
    <p:sldId id="287" r:id="rId7"/>
    <p:sldId id="288" r:id="rId8"/>
    <p:sldId id="289" r:id="rId9"/>
    <p:sldId id="290" r:id="rId10"/>
    <p:sldId id="292" r:id="rId11"/>
    <p:sldId id="286" r:id="rId12"/>
    <p:sldId id="282" r:id="rId13"/>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344"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18/08/2016</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1979712" y="2564904"/>
            <a:ext cx="5400600" cy="3185487"/>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en Derecho</a:t>
            </a:r>
          </a:p>
          <a:p>
            <a:pPr algn="ctr"/>
            <a:endParaRPr lang="es-MX" sz="2800" b="1" dirty="0" smtClean="0">
              <a:solidFill>
                <a:prstClr val="black"/>
              </a:solidFill>
              <a:latin typeface="Arial" pitchFamily="34" charset="0"/>
              <a:cs typeface="Arial" pitchFamily="34" charset="0"/>
            </a:endParaRPr>
          </a:p>
          <a:p>
            <a:pPr algn="ctr"/>
            <a:r>
              <a:rPr lang="es-ES" sz="2800" b="1" dirty="0">
                <a:solidFill>
                  <a:prstClr val="black"/>
                </a:solidFill>
                <a:latin typeface="Arial" pitchFamily="34" charset="0"/>
                <a:cs typeface="Arial" pitchFamily="34" charset="0"/>
              </a:rPr>
              <a:t>Tema</a:t>
            </a:r>
            <a:r>
              <a:rPr lang="es-ES" sz="2800" b="1" dirty="0" smtClean="0">
                <a:solidFill>
                  <a:prstClr val="black"/>
                </a:solidFill>
                <a:latin typeface="Arial" pitchFamily="34" charset="0"/>
                <a:cs typeface="Arial" pitchFamily="34" charset="0"/>
              </a:rPr>
              <a:t>: </a:t>
            </a:r>
            <a:r>
              <a:rPr lang="es-ES" sz="2800" dirty="0" smtClean="0">
                <a:solidFill>
                  <a:prstClr val="black"/>
                </a:solidFill>
                <a:latin typeface="Arial" pitchFamily="34" charset="0"/>
                <a:cs typeface="Arial" pitchFamily="34" charset="0"/>
              </a:rPr>
              <a:t>EL </a:t>
            </a:r>
            <a:r>
              <a:rPr lang="es-ES" sz="2800" dirty="0">
                <a:solidFill>
                  <a:prstClr val="black"/>
                </a:solidFill>
                <a:latin typeface="Arial" pitchFamily="34" charset="0"/>
                <a:cs typeface="Arial" pitchFamily="34" charset="0"/>
              </a:rPr>
              <a:t>ABOGADO POSTULANTE. </a:t>
            </a:r>
          </a:p>
          <a:p>
            <a:pPr algn="ctr"/>
            <a:endParaRPr lang="es-MX" sz="20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Lic. Anel Victoria Trejo.</a:t>
            </a:r>
          </a:p>
          <a:p>
            <a:pPr algn="ctr"/>
            <a:endParaRPr lang="es-MX" sz="23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Julio-Diciembre </a:t>
            </a:r>
            <a:r>
              <a:rPr lang="es-MX" sz="2300" b="1" dirty="0" smtClean="0">
                <a:solidFill>
                  <a:prstClr val="black"/>
                </a:solidFill>
                <a:latin typeface="Arial" pitchFamily="34" charset="0"/>
                <a:cs typeface="Arial" pitchFamily="34" charset="0"/>
              </a:rPr>
              <a:t>2016</a:t>
            </a:r>
            <a:endParaRPr lang="es-MX" sz="23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05896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827584" y="620688"/>
            <a:ext cx="7272808" cy="4893647"/>
          </a:xfrm>
          <a:prstGeom prst="rect">
            <a:avLst/>
          </a:prstGeom>
        </p:spPr>
        <p:txBody>
          <a:bodyPr wrap="square">
            <a:spAutoFit/>
          </a:bodyPr>
          <a:lstStyle/>
          <a:p>
            <a:pPr algn="just"/>
            <a:r>
              <a:rPr lang="es-MX" sz="2400" dirty="0" smtClean="0">
                <a:solidFill>
                  <a:srgbClr val="000000"/>
                </a:solidFill>
                <a:latin typeface="Arial" panose="020B0604020202020204" pitchFamily="34" charset="0"/>
              </a:rPr>
              <a:t>Número </a:t>
            </a:r>
            <a:r>
              <a:rPr lang="es-MX" sz="2400" dirty="0">
                <a:solidFill>
                  <a:srgbClr val="000000"/>
                </a:solidFill>
                <a:latin typeface="Arial" panose="020B0604020202020204" pitchFamily="34" charset="0"/>
              </a:rPr>
              <a:t>de defensores. </a:t>
            </a:r>
            <a:endParaRPr lang="es-MX" sz="2400" dirty="0" smtClean="0">
              <a:solidFill>
                <a:srgbClr val="000000"/>
              </a:solidFill>
              <a:latin typeface="Arial" panose="020B0604020202020204" pitchFamily="34" charset="0"/>
            </a:endParaRPr>
          </a:p>
          <a:p>
            <a:pPr algn="just"/>
            <a:endParaRPr lang="es-MX" sz="2400" dirty="0">
              <a:solidFill>
                <a:srgbClr val="000000"/>
              </a:solidFill>
              <a:latin typeface="Arial" panose="020B0604020202020204" pitchFamily="34" charset="0"/>
            </a:endParaRPr>
          </a:p>
          <a:p>
            <a:pPr algn="just"/>
            <a:endParaRPr lang="es-MX" sz="2400" dirty="0">
              <a:solidFill>
                <a:srgbClr val="000000"/>
              </a:solidFill>
              <a:latin typeface="Arial" panose="020B0604020202020204" pitchFamily="34" charset="0"/>
            </a:endParaRPr>
          </a:p>
          <a:p>
            <a:pPr algn="just"/>
            <a:r>
              <a:rPr lang="es-MX" sz="2400" dirty="0">
                <a:solidFill>
                  <a:srgbClr val="000000"/>
                </a:solidFill>
                <a:latin typeface="Arial" panose="020B0604020202020204" pitchFamily="34" charset="0"/>
              </a:rPr>
              <a:t>El imputado podrá designar a los defensores que considere conveniente, pero éstos no podrán intervenir al mismo tiempo en las audiencias orales, en un mismo acto o argumentar sobre lo ya manifestado por otro defensor. </a:t>
            </a:r>
            <a:endParaRPr lang="es-MX" sz="2400" dirty="0" smtClean="0">
              <a:solidFill>
                <a:srgbClr val="000000"/>
              </a:solidFill>
              <a:latin typeface="Arial" panose="020B0604020202020204" pitchFamily="34" charset="0"/>
            </a:endParaRPr>
          </a:p>
          <a:p>
            <a:pPr algn="just"/>
            <a:endParaRPr lang="es-MX" sz="2400" dirty="0">
              <a:solidFill>
                <a:srgbClr val="000000"/>
              </a:solidFill>
              <a:latin typeface="Arial" panose="020B0604020202020204" pitchFamily="34" charset="0"/>
            </a:endParaRPr>
          </a:p>
          <a:p>
            <a:pPr algn="just"/>
            <a:r>
              <a:rPr lang="es-MX" sz="2400" dirty="0">
                <a:solidFill>
                  <a:srgbClr val="000000"/>
                </a:solidFill>
                <a:latin typeface="Arial" panose="020B0604020202020204" pitchFamily="34" charset="0"/>
              </a:rPr>
              <a:t>Cuando intervengan varios defensores, la notificación practicada a uno de ellos tendrá validez respecto de todos y la sustitución de uno por otro no alterará trámites ni plazos. </a:t>
            </a:r>
            <a:endParaRPr lang="es-MX" sz="2400" dirty="0"/>
          </a:p>
        </p:txBody>
      </p:sp>
    </p:spTree>
    <p:extLst>
      <p:ext uri="{BB962C8B-B14F-4D97-AF65-F5344CB8AC3E}">
        <p14:creationId xmlns:p14="http://schemas.microsoft.com/office/powerpoint/2010/main" val="27134530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539552" y="908720"/>
            <a:ext cx="7704856" cy="2677656"/>
          </a:xfrm>
          <a:prstGeom prst="rect">
            <a:avLst/>
          </a:prstGeom>
          <a:noFill/>
        </p:spPr>
        <p:txBody>
          <a:bodyPr wrap="square" rtlCol="0">
            <a:spAutoFit/>
          </a:bodyPr>
          <a:lstStyle/>
          <a:p>
            <a:pPr algn="just"/>
            <a:r>
              <a:rPr lang="es-MX" sz="2400" dirty="0" smtClean="0">
                <a:latin typeface="Arial" panose="020B0604020202020204" pitchFamily="34" charset="0"/>
                <a:cs typeface="Arial" panose="020B0604020202020204" pitchFamily="34" charset="0"/>
              </a:rPr>
              <a:t>Conclusiones:</a:t>
            </a:r>
          </a:p>
          <a:p>
            <a:pPr algn="just"/>
            <a:endParaRPr lang="es-MX" sz="2400" dirty="0">
              <a:latin typeface="Arial" panose="020B0604020202020204" pitchFamily="34" charset="0"/>
              <a:cs typeface="Arial" panose="020B0604020202020204" pitchFamily="34" charset="0"/>
            </a:endParaRPr>
          </a:p>
          <a:p>
            <a:pPr algn="just"/>
            <a:r>
              <a:rPr lang="es-MX" sz="2400" dirty="0">
                <a:latin typeface="Arial" panose="020B0604020202020204" pitchFamily="34" charset="0"/>
                <a:cs typeface="Arial" panose="020B0604020202020204" pitchFamily="34" charset="0"/>
              </a:rPr>
              <a:t>La defensa de varios imputados en un mismo proceso por un defensor común será admisible siempre que no exista incompatibilidad. No obstante, si ésta se advierte, será corregida de oficio y se proveerá lo necesario para reemplazar al defensor.</a:t>
            </a:r>
            <a:endParaRPr lang="es-MX"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478801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BIBLIOGRAFÍA</a:t>
            </a:r>
            <a:endParaRPr lang="es-MX" dirty="0"/>
          </a:p>
        </p:txBody>
      </p:sp>
      <p:sp>
        <p:nvSpPr>
          <p:cNvPr id="3" name="2 Marcador de contenido"/>
          <p:cNvSpPr>
            <a:spLocks noGrp="1"/>
          </p:cNvSpPr>
          <p:nvPr>
            <p:ph idx="1"/>
          </p:nvPr>
        </p:nvSpPr>
        <p:spPr/>
        <p:txBody>
          <a:bodyPr>
            <a:normAutofit lnSpcReduction="10000"/>
          </a:bodyPr>
          <a:lstStyle/>
          <a:p>
            <a:r>
              <a:rPr lang="es-MX" sz="2400" dirty="0" smtClean="0">
                <a:latin typeface="Arial" panose="020B0604020202020204" pitchFamily="34" charset="0"/>
                <a:cs typeface="Arial" panose="020B0604020202020204" pitchFamily="34" charset="0"/>
              </a:rPr>
              <a:t>Código de Procedimientos Penales del Estado de Hidalgo.</a:t>
            </a:r>
          </a:p>
          <a:p>
            <a:endParaRPr lang="es-MX" sz="2400" dirty="0" smtClean="0">
              <a:latin typeface="Arial" panose="020B0604020202020204" pitchFamily="34" charset="0"/>
              <a:cs typeface="Arial" panose="020B0604020202020204" pitchFamily="34" charset="0"/>
            </a:endParaRPr>
          </a:p>
          <a:p>
            <a:r>
              <a:rPr lang="es-MX" sz="2400" dirty="0" smtClean="0">
                <a:latin typeface="Arial" panose="020B0604020202020204" pitchFamily="34" charset="0"/>
                <a:cs typeface="Arial" panose="020B0604020202020204" pitchFamily="34" charset="0"/>
              </a:rPr>
              <a:t>ANUARIO </a:t>
            </a:r>
            <a:r>
              <a:rPr lang="es-MX" sz="2400" dirty="0">
                <a:latin typeface="Arial" panose="020B0604020202020204" pitchFamily="34" charset="0"/>
                <a:cs typeface="Arial" panose="020B0604020202020204" pitchFamily="34" charset="0"/>
              </a:rPr>
              <a:t>MEXICANO DE DERECHO PENAL ECONÓMICO 2015</a:t>
            </a:r>
          </a:p>
          <a:p>
            <a:pPr marL="0" indent="0">
              <a:buNone/>
            </a:pPr>
            <a:r>
              <a:rPr lang="es-MX" sz="2400" dirty="0">
                <a:latin typeface="Arial" panose="020B0604020202020204" pitchFamily="34" charset="0"/>
                <a:cs typeface="Arial" panose="020B0604020202020204" pitchFamily="34" charset="0"/>
              </a:rPr>
              <a:t>Autor: Miguel (ed.) Ontiveros Alonso</a:t>
            </a:r>
          </a:p>
          <a:p>
            <a:pPr marL="0" indent="0">
              <a:buNone/>
            </a:pPr>
            <a:r>
              <a:rPr lang="es-MX" sz="2400" dirty="0">
                <a:latin typeface="Arial" panose="020B0604020202020204" pitchFamily="34" charset="0"/>
                <a:cs typeface="Arial" panose="020B0604020202020204" pitchFamily="34" charset="0"/>
              </a:rPr>
              <a:t>Editorial: EDITORIAL UBIJUS</a:t>
            </a:r>
          </a:p>
          <a:p>
            <a:pPr marL="0" indent="0">
              <a:buNone/>
            </a:pPr>
            <a:r>
              <a:rPr lang="es-MX" sz="2400" dirty="0">
                <a:latin typeface="Arial" panose="020B0604020202020204" pitchFamily="34" charset="0"/>
                <a:cs typeface="Arial" panose="020B0604020202020204" pitchFamily="34" charset="0"/>
              </a:rPr>
              <a:t>Formato: Cartón</a:t>
            </a:r>
          </a:p>
          <a:p>
            <a:pPr marL="0" indent="0">
              <a:buNone/>
            </a:pPr>
            <a:r>
              <a:rPr lang="es-MX" sz="2400" dirty="0">
                <a:latin typeface="Arial" panose="020B0604020202020204" pitchFamily="34" charset="0"/>
                <a:cs typeface="Arial" panose="020B0604020202020204" pitchFamily="34" charset="0"/>
              </a:rPr>
              <a:t>Páginas: 668</a:t>
            </a:r>
          </a:p>
          <a:p>
            <a:pPr marL="0" indent="0">
              <a:buNone/>
            </a:pPr>
            <a:r>
              <a:rPr lang="es-MX" sz="2400" dirty="0">
                <a:latin typeface="Arial" panose="020B0604020202020204" pitchFamily="34" charset="0"/>
                <a:cs typeface="Arial" panose="020B0604020202020204" pitchFamily="34" charset="0"/>
              </a:rPr>
              <a:t>Código de barras: 9786079389284</a:t>
            </a:r>
          </a:p>
          <a:p>
            <a:pPr marL="0" indent="0">
              <a:buNone/>
            </a:pPr>
            <a:r>
              <a:rPr lang="es-MX" sz="2400" dirty="0">
                <a:latin typeface="Arial" panose="020B0604020202020204" pitchFamily="34" charset="0"/>
                <a:cs typeface="Arial" panose="020B0604020202020204" pitchFamily="34" charset="0"/>
              </a:rPr>
              <a:t>2015</a:t>
            </a:r>
          </a:p>
          <a:p>
            <a:endParaRPr lang="es-MX"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813931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539552" y="908720"/>
            <a:ext cx="7776864" cy="4832092"/>
          </a:xfrm>
          <a:prstGeom prst="rect">
            <a:avLst/>
          </a:prstGeom>
          <a:noFill/>
        </p:spPr>
        <p:txBody>
          <a:bodyPr wrap="square" rtlCol="0">
            <a:spAutoFit/>
          </a:bodyPr>
          <a:lstStyle/>
          <a:p>
            <a:pPr algn="just"/>
            <a:r>
              <a:rPr lang="es-MX" sz="2800" b="1" dirty="0" smtClean="0">
                <a:latin typeface="Arial" pitchFamily="34" charset="0"/>
                <a:cs typeface="Arial" pitchFamily="34" charset="0"/>
              </a:rPr>
              <a:t>Tema</a:t>
            </a:r>
            <a:r>
              <a:rPr lang="es-MX" sz="2800" b="1" dirty="0">
                <a:latin typeface="Arial" pitchFamily="34" charset="0"/>
                <a:cs typeface="Arial" pitchFamily="34" charset="0"/>
              </a:rPr>
              <a:t>: </a:t>
            </a:r>
            <a:r>
              <a:rPr lang="es-MX" sz="2800" dirty="0">
                <a:latin typeface="Arial" pitchFamily="34" charset="0"/>
                <a:cs typeface="Arial" pitchFamily="34" charset="0"/>
              </a:rPr>
              <a:t>EL ABOGADO POSTULANTE. </a:t>
            </a:r>
          </a:p>
          <a:p>
            <a:pPr algn="just"/>
            <a:endParaRPr lang="es-MX" sz="2000" b="1" dirty="0">
              <a:latin typeface="Arial" pitchFamily="34" charset="0"/>
              <a:cs typeface="Arial" pitchFamily="34" charset="0"/>
            </a:endParaRPr>
          </a:p>
          <a:p>
            <a:pPr algn="just"/>
            <a:r>
              <a:rPr lang="es-MX" sz="2000" b="1" dirty="0" smtClean="0">
                <a:latin typeface="Arial" pitchFamily="34" charset="0"/>
                <a:cs typeface="Arial" pitchFamily="34" charset="0"/>
              </a:rPr>
              <a:t>Resumen: </a:t>
            </a:r>
            <a:r>
              <a:rPr lang="es-MX" sz="2000" dirty="0" smtClean="0">
                <a:latin typeface="Arial" pitchFamily="34" charset="0"/>
                <a:cs typeface="Arial" pitchFamily="34" charset="0"/>
              </a:rPr>
              <a:t>El </a:t>
            </a:r>
            <a:r>
              <a:rPr lang="es-MX" sz="2000" dirty="0">
                <a:latin typeface="Arial" pitchFamily="34" charset="0"/>
                <a:cs typeface="Arial" pitchFamily="34" charset="0"/>
              </a:rPr>
              <a:t>imputado tendrá el derecho de elegir un defensor de su </a:t>
            </a:r>
            <a:r>
              <a:rPr lang="es-MX" sz="2000" dirty="0" smtClean="0">
                <a:latin typeface="Arial" pitchFamily="34" charset="0"/>
                <a:cs typeface="Arial" pitchFamily="34" charset="0"/>
              </a:rPr>
              <a:t>preferencia. Sólo </a:t>
            </a:r>
            <a:r>
              <a:rPr lang="es-MX" sz="2000" dirty="0">
                <a:latin typeface="Arial" pitchFamily="34" charset="0"/>
                <a:cs typeface="Arial" pitchFamily="34" charset="0"/>
              </a:rPr>
              <a:t>podrán ser defensores los licenciados en derecho con cédula profesional debidamente registrada para ejercer la profesión.</a:t>
            </a:r>
            <a:endParaRPr lang="es-MX" sz="2000" dirty="0" smtClean="0">
              <a:latin typeface="Arial" pitchFamily="34" charset="0"/>
              <a:cs typeface="Arial" pitchFamily="34" charset="0"/>
            </a:endParaRPr>
          </a:p>
          <a:p>
            <a:pPr algn="just"/>
            <a:endParaRPr lang="es-MX" sz="2000" b="1" dirty="0" smtClean="0">
              <a:latin typeface="Arial" pitchFamily="34" charset="0"/>
              <a:cs typeface="Arial" pitchFamily="34" charset="0"/>
            </a:endParaRPr>
          </a:p>
          <a:p>
            <a:pPr algn="just"/>
            <a:r>
              <a:rPr lang="es-MX" sz="2000" b="1" dirty="0" smtClean="0">
                <a:latin typeface="Arial" pitchFamily="34" charset="0"/>
                <a:cs typeface="Arial" pitchFamily="34" charset="0"/>
              </a:rPr>
              <a:t>(</a:t>
            </a:r>
            <a:r>
              <a:rPr lang="es-MX" sz="2000" b="1" dirty="0" err="1" smtClean="0">
                <a:latin typeface="Arial" pitchFamily="34" charset="0"/>
                <a:cs typeface="Arial" pitchFamily="34" charset="0"/>
              </a:rPr>
              <a:t>Abstract</a:t>
            </a:r>
            <a:r>
              <a:rPr lang="es-MX" sz="2000" b="1" dirty="0" smtClean="0">
                <a:latin typeface="Arial" pitchFamily="34" charset="0"/>
                <a:cs typeface="Arial" pitchFamily="34" charset="0"/>
              </a:rPr>
              <a:t>) </a:t>
            </a:r>
            <a:r>
              <a:rPr lang="en-US" sz="2000" dirty="0">
                <a:latin typeface="Arial" pitchFamily="34" charset="0"/>
                <a:cs typeface="Arial" pitchFamily="34" charset="0"/>
              </a:rPr>
              <a:t>The accused has the right to choose a lawyer of their choice. Defenders only be law graduates with duly registered to practice professional license </a:t>
            </a:r>
            <a:endParaRPr lang="es-MX" sz="2000" dirty="0" smtClean="0">
              <a:latin typeface="Arial" pitchFamily="34" charset="0"/>
              <a:cs typeface="Arial" pitchFamily="34" charset="0"/>
            </a:endParaRPr>
          </a:p>
          <a:p>
            <a:pPr algn="just"/>
            <a:endParaRPr lang="es-MX" sz="2000" b="1" dirty="0">
              <a:latin typeface="Arial" pitchFamily="34" charset="0"/>
              <a:cs typeface="Arial" pitchFamily="34" charset="0"/>
            </a:endParaRPr>
          </a:p>
          <a:p>
            <a:pPr algn="just"/>
            <a:endParaRPr lang="es-MX" sz="2000" b="1" dirty="0">
              <a:latin typeface="Arial" pitchFamily="34" charset="0"/>
              <a:cs typeface="Arial" pitchFamily="34" charset="0"/>
            </a:endParaRPr>
          </a:p>
          <a:p>
            <a:pPr algn="just"/>
            <a:r>
              <a:rPr lang="es-MX" sz="2000" b="1" dirty="0">
                <a:latin typeface="Arial" pitchFamily="34" charset="0"/>
                <a:cs typeface="Arial" pitchFamily="34" charset="0"/>
              </a:rPr>
              <a:t> Palabras clave</a:t>
            </a:r>
            <a:r>
              <a:rPr lang="es-MX" sz="2000" b="1" dirty="0" smtClean="0">
                <a:latin typeface="Arial" pitchFamily="34" charset="0"/>
                <a:cs typeface="Arial" pitchFamily="34" charset="0"/>
              </a:rPr>
              <a:t>: </a:t>
            </a:r>
            <a:r>
              <a:rPr lang="es-MX" sz="2000" dirty="0" smtClean="0">
                <a:latin typeface="Arial" pitchFamily="34" charset="0"/>
                <a:cs typeface="Arial" pitchFamily="34" charset="0"/>
              </a:rPr>
              <a:t>imputado, abogado defensor, deberes, derechos.</a:t>
            </a:r>
          </a:p>
          <a:p>
            <a:pPr algn="just"/>
            <a:endParaRPr lang="es-MX" sz="2000" dirty="0" smtClean="0">
              <a:latin typeface="Arial" pitchFamily="34" charset="0"/>
              <a:cs typeface="Arial" pitchFamily="34" charset="0"/>
            </a:endParaRPr>
          </a:p>
          <a:p>
            <a:pPr algn="just"/>
            <a:r>
              <a:rPr lang="es-MX" sz="2000" b="1" dirty="0" smtClean="0">
                <a:latin typeface="Arial" pitchFamily="34" charset="0"/>
                <a:cs typeface="Arial" pitchFamily="34" charset="0"/>
              </a:rPr>
              <a:t> </a:t>
            </a:r>
            <a:r>
              <a:rPr lang="es-MX" sz="2000" b="1" dirty="0" smtClean="0">
                <a:latin typeface="Arial" pitchFamily="34" charset="0"/>
                <a:cs typeface="Arial" pitchFamily="34" charset="0"/>
              </a:rPr>
              <a:t>(</a:t>
            </a:r>
            <a:r>
              <a:rPr lang="es-MX" sz="2000" b="1" dirty="0" err="1" smtClean="0">
                <a:latin typeface="Arial" pitchFamily="34" charset="0"/>
                <a:cs typeface="Arial" pitchFamily="34" charset="0"/>
              </a:rPr>
              <a:t>keywords</a:t>
            </a:r>
            <a:r>
              <a:rPr lang="es-MX" sz="2000" b="1" dirty="0" smtClean="0">
                <a:latin typeface="Arial" pitchFamily="34" charset="0"/>
                <a:cs typeface="Arial" pitchFamily="34" charset="0"/>
              </a:rPr>
              <a:t>) </a:t>
            </a:r>
            <a:r>
              <a:rPr lang="en-US" sz="2000" dirty="0">
                <a:latin typeface="Arial" pitchFamily="34" charset="0"/>
                <a:cs typeface="Arial" pitchFamily="34" charset="0"/>
              </a:rPr>
              <a:t>defendant , defense attorney , duties, rights </a:t>
            </a:r>
            <a:endParaRPr lang="es-MX" sz="2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755576" y="1196752"/>
            <a:ext cx="7632848" cy="4401205"/>
          </a:xfrm>
          <a:prstGeom prst="rect">
            <a:avLst/>
          </a:prstGeom>
          <a:noFill/>
        </p:spPr>
        <p:txBody>
          <a:bodyPr wrap="square" rtlCol="0">
            <a:spAutoFit/>
          </a:bodyPr>
          <a:lstStyle/>
          <a:p>
            <a:pPr algn="just"/>
            <a:r>
              <a:rPr lang="es-MX" sz="2800" b="1" dirty="0" smtClean="0">
                <a:latin typeface="Arial" pitchFamily="34" charset="0"/>
                <a:cs typeface="Arial" pitchFamily="34" charset="0"/>
              </a:rPr>
              <a:t>Objetivo general: </a:t>
            </a:r>
            <a:r>
              <a:rPr lang="es-MX" sz="2800" dirty="0" smtClean="0">
                <a:latin typeface="Arial" pitchFamily="34" charset="0"/>
                <a:cs typeface="Arial" pitchFamily="34" charset="0"/>
              </a:rPr>
              <a:t>el </a:t>
            </a:r>
            <a:r>
              <a:rPr lang="es-MX" sz="2800" dirty="0">
                <a:latin typeface="Arial" pitchFamily="34" charset="0"/>
                <a:cs typeface="Arial" pitchFamily="34" charset="0"/>
              </a:rPr>
              <a:t>propósito es la enseñanza práctica de la materia penal, utilizando en clase el estudio de casos simulados que reflejen el acontecer cotidiano, tomando siempre en cuenta que la materia pertenece al derecho público y que es una gran responsabilidad como profesional del derecho asesorar y a veces decidir sobre la libertad de las personas.    </a:t>
            </a:r>
            <a:endParaRPr lang="es-MX" sz="2800" dirty="0" smtClean="0">
              <a:latin typeface="Arial" pitchFamily="34" charset="0"/>
              <a:cs typeface="Arial" pitchFamily="34" charset="0"/>
            </a:endParaRPr>
          </a:p>
          <a:p>
            <a:endParaRPr lang="es-MX" sz="2800" dirty="0">
              <a:latin typeface="Arial" pitchFamily="34" charset="0"/>
              <a:cs typeface="Arial" pitchFamily="34" charset="0"/>
            </a:endParaRPr>
          </a:p>
        </p:txBody>
      </p:sp>
    </p:spTree>
    <p:extLst>
      <p:ext uri="{BB962C8B-B14F-4D97-AF65-F5344CB8AC3E}">
        <p14:creationId xmlns:p14="http://schemas.microsoft.com/office/powerpoint/2010/main" val="20180847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0918" y="1124744"/>
            <a:ext cx="7927506" cy="4401205"/>
          </a:xfrm>
          <a:prstGeom prst="rect">
            <a:avLst/>
          </a:prstGeom>
          <a:noFill/>
        </p:spPr>
        <p:txBody>
          <a:bodyPr wrap="square" rtlCol="0">
            <a:spAutoFit/>
          </a:bodyPr>
          <a:lstStyle/>
          <a:p>
            <a:r>
              <a:rPr lang="es-MX" sz="2800" b="1" dirty="0">
                <a:latin typeface="Arial" pitchFamily="34" charset="0"/>
                <a:cs typeface="Arial" pitchFamily="34" charset="0"/>
              </a:rPr>
              <a:t>Nombre de la unidad</a:t>
            </a:r>
            <a:r>
              <a:rPr lang="es-MX" sz="2800" b="1" dirty="0" smtClean="0">
                <a:latin typeface="Arial" pitchFamily="34" charset="0"/>
                <a:cs typeface="Arial" pitchFamily="34" charset="0"/>
              </a:rPr>
              <a:t>: </a:t>
            </a:r>
            <a:r>
              <a:rPr lang="es-MX" sz="2000" dirty="0" smtClean="0">
                <a:latin typeface="Arial" pitchFamily="34" charset="0"/>
                <a:cs typeface="Arial" pitchFamily="34" charset="0"/>
              </a:rPr>
              <a:t>EL ABOGADO POSTULANTE</a:t>
            </a:r>
            <a:r>
              <a:rPr lang="es-MX" sz="2000" dirty="0">
                <a:latin typeface="Arial" pitchFamily="34" charset="0"/>
                <a:cs typeface="Arial" pitchFamily="34" charset="0"/>
              </a:rPr>
              <a:t>. </a:t>
            </a:r>
          </a:p>
          <a:p>
            <a:endParaRPr lang="es-MX" sz="2800" b="1" dirty="0">
              <a:latin typeface="Arial" pitchFamily="34" charset="0"/>
              <a:cs typeface="Arial" pitchFamily="34" charset="0"/>
            </a:endParaRPr>
          </a:p>
          <a:p>
            <a:pPr algn="ctr"/>
            <a:r>
              <a:rPr lang="es-MX" sz="2800" dirty="0" smtClean="0">
                <a:latin typeface="Arial" pitchFamily="34" charset="0"/>
                <a:cs typeface="Arial" pitchFamily="34" charset="0"/>
              </a:rPr>
              <a:t>UNIDAD: </a:t>
            </a:r>
            <a:r>
              <a:rPr lang="es-MX" sz="2800" dirty="0" smtClean="0">
                <a:latin typeface="Arial" pitchFamily="34" charset="0"/>
                <a:cs typeface="Arial" pitchFamily="34" charset="0"/>
              </a:rPr>
              <a:t>V </a:t>
            </a:r>
            <a:endParaRPr lang="es-MX" sz="2800" dirty="0" smtClean="0">
              <a:latin typeface="Arial" pitchFamily="34" charset="0"/>
              <a:cs typeface="Arial" pitchFamily="34" charset="0"/>
            </a:endParaRPr>
          </a:p>
          <a:p>
            <a:pPr algn="ctr"/>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a:p>
            <a:pPr algn="just"/>
            <a:r>
              <a:rPr lang="es-MX" sz="2800" b="1" dirty="0">
                <a:latin typeface="Arial" pitchFamily="34" charset="0"/>
                <a:cs typeface="Arial" pitchFamily="34" charset="0"/>
              </a:rPr>
              <a:t>Objetivo de la </a:t>
            </a:r>
            <a:r>
              <a:rPr lang="es-MX" sz="2800" b="1" dirty="0">
                <a:latin typeface="Arial" pitchFamily="34" charset="0"/>
                <a:cs typeface="Arial" pitchFamily="34" charset="0"/>
              </a:rPr>
              <a:t>unidad</a:t>
            </a:r>
            <a:r>
              <a:rPr lang="es-MX" sz="2800" b="1" dirty="0" smtClean="0">
                <a:latin typeface="Arial" pitchFamily="34" charset="0"/>
                <a:cs typeface="Arial" pitchFamily="34" charset="0"/>
              </a:rPr>
              <a:t>: </a:t>
            </a:r>
            <a:r>
              <a:rPr lang="es-MX" sz="2800" dirty="0" smtClean="0">
                <a:latin typeface="Arial" pitchFamily="34" charset="0"/>
                <a:cs typeface="Arial" pitchFamily="34" charset="0"/>
              </a:rPr>
              <a:t>El </a:t>
            </a:r>
            <a:r>
              <a:rPr lang="es-MX" sz="2800" dirty="0">
                <a:latin typeface="Arial" pitchFamily="34" charset="0"/>
                <a:cs typeface="Arial" pitchFamily="34" charset="0"/>
              </a:rPr>
              <a:t>alumno comprenderá los derechos y obligaciones que posee el bogado postulante dentro de la averiguación previa</a:t>
            </a:r>
          </a:p>
          <a:p>
            <a:endParaRPr lang="es-MX" sz="2800" b="1" dirty="0">
              <a:latin typeface="Arial" pitchFamily="34" charset="0"/>
              <a:cs typeface="Arial" pitchFamily="34" charset="0"/>
            </a:endParaRPr>
          </a:p>
        </p:txBody>
      </p:sp>
    </p:spTree>
    <p:extLst>
      <p:ext uri="{BB962C8B-B14F-4D97-AF65-F5344CB8AC3E}">
        <p14:creationId xmlns:p14="http://schemas.microsoft.com/office/powerpoint/2010/main" val="6453655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95536" y="1196752"/>
            <a:ext cx="8419095" cy="3293209"/>
          </a:xfrm>
          <a:prstGeom prst="rect">
            <a:avLst/>
          </a:prstGeom>
          <a:noFill/>
        </p:spPr>
        <p:txBody>
          <a:bodyPr wrap="square" rtlCol="0">
            <a:spAutoFit/>
          </a:bodyPr>
          <a:lstStyle/>
          <a:p>
            <a:r>
              <a:rPr lang="es-MX" sz="2800" b="1" dirty="0" smtClean="0">
                <a:latin typeface="Arial" pitchFamily="34" charset="0"/>
                <a:cs typeface="Arial" pitchFamily="34" charset="0"/>
              </a:rPr>
              <a:t>Tema</a:t>
            </a:r>
            <a:r>
              <a:rPr lang="es-MX" sz="2800" b="1" dirty="0">
                <a:latin typeface="Arial" pitchFamily="34" charset="0"/>
                <a:cs typeface="Arial" pitchFamily="34" charset="0"/>
              </a:rPr>
              <a:t>: </a:t>
            </a:r>
            <a:r>
              <a:rPr lang="es-MX" sz="2800" dirty="0">
                <a:latin typeface="Arial" pitchFamily="34" charset="0"/>
                <a:cs typeface="Arial" pitchFamily="34" charset="0"/>
              </a:rPr>
              <a:t>EL ABOGADO </a:t>
            </a:r>
            <a:r>
              <a:rPr lang="es-MX" sz="2800" dirty="0" smtClean="0">
                <a:latin typeface="Arial" pitchFamily="34" charset="0"/>
                <a:cs typeface="Arial" pitchFamily="34" charset="0"/>
              </a:rPr>
              <a:t>POSTULANTE</a:t>
            </a:r>
          </a:p>
          <a:p>
            <a:r>
              <a:rPr lang="es-MX" sz="2800" dirty="0" smtClean="0">
                <a:latin typeface="Arial" pitchFamily="34" charset="0"/>
                <a:cs typeface="Arial" pitchFamily="34" charset="0"/>
              </a:rPr>
              <a:t>1.- Abogado defensor.</a:t>
            </a:r>
            <a:endParaRPr lang="es-MX" sz="2800" dirty="0">
              <a:latin typeface="Arial" pitchFamily="34" charset="0"/>
              <a:cs typeface="Arial" pitchFamily="34" charset="0"/>
            </a:endParaRPr>
          </a:p>
          <a:p>
            <a:endParaRPr lang="es-MX" sz="2800" b="1" dirty="0">
              <a:latin typeface="Arial" pitchFamily="34" charset="0"/>
              <a:cs typeface="Arial" pitchFamily="34" charset="0"/>
            </a:endParaRPr>
          </a:p>
          <a:p>
            <a:pPr algn="just"/>
            <a:r>
              <a:rPr lang="es-MX" sz="2800" b="1" dirty="0" smtClean="0">
                <a:latin typeface="Arial" pitchFamily="34" charset="0"/>
                <a:cs typeface="Arial" pitchFamily="34" charset="0"/>
              </a:rPr>
              <a:t>Introducción: </a:t>
            </a:r>
            <a:r>
              <a:rPr lang="es-MX" sz="2800" b="1" dirty="0" smtClean="0">
                <a:latin typeface="Arial" pitchFamily="34" charset="0"/>
                <a:cs typeface="Arial" pitchFamily="34" charset="0"/>
              </a:rPr>
              <a:t> </a:t>
            </a:r>
            <a:r>
              <a:rPr lang="es-MX" sz="2400" dirty="0" smtClean="0">
                <a:latin typeface="Arial" pitchFamily="34" charset="0"/>
                <a:cs typeface="Arial" pitchFamily="34" charset="0"/>
              </a:rPr>
              <a:t>Todos </a:t>
            </a:r>
            <a:r>
              <a:rPr lang="es-MX" sz="2400" dirty="0">
                <a:latin typeface="Arial" pitchFamily="34" charset="0"/>
                <a:cs typeface="Arial" pitchFamily="34" charset="0"/>
              </a:rPr>
              <a:t>los </a:t>
            </a:r>
            <a:r>
              <a:rPr lang="es-MX" sz="2400" dirty="0" smtClean="0">
                <a:latin typeface="Arial" pitchFamily="34" charset="0"/>
                <a:cs typeface="Arial" pitchFamily="34" charset="0"/>
              </a:rPr>
              <a:t>intervinientes (defensor) </a:t>
            </a:r>
            <a:r>
              <a:rPr lang="es-MX" sz="2400" dirty="0">
                <a:latin typeface="Arial" pitchFamily="34" charset="0"/>
                <a:cs typeface="Arial" pitchFamily="34" charset="0"/>
              </a:rPr>
              <a:t>podrán indicar las inobservancias legales en que se incurra al momento de que el imputado rinda su declaración y, si no son corregidas inmediatamente, exigir que su objeción conste en los registros.</a:t>
            </a:r>
            <a:endParaRPr lang="es-MX" sz="2400" dirty="0">
              <a:latin typeface="Arial" pitchFamily="34" charset="0"/>
              <a:cs typeface="Arial" pitchFamily="34" charset="0"/>
            </a:endParaRPr>
          </a:p>
        </p:txBody>
      </p:sp>
    </p:spTree>
    <p:extLst>
      <p:ext uri="{BB962C8B-B14F-4D97-AF65-F5344CB8AC3E}">
        <p14:creationId xmlns:p14="http://schemas.microsoft.com/office/powerpoint/2010/main" val="17634518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67544" y="332656"/>
            <a:ext cx="7992888" cy="5816977"/>
          </a:xfrm>
          <a:prstGeom prst="rect">
            <a:avLst/>
          </a:prstGeom>
        </p:spPr>
        <p:txBody>
          <a:bodyPr wrap="square">
            <a:spAutoFit/>
          </a:bodyPr>
          <a:lstStyle/>
          <a:p>
            <a:pPr algn="just"/>
            <a:r>
              <a:rPr lang="es-MX" sz="3200" b="1" dirty="0"/>
              <a:t>Intervención</a:t>
            </a:r>
            <a:r>
              <a:rPr lang="es-MX" sz="3200" b="1" dirty="0" smtClean="0"/>
              <a:t>.</a:t>
            </a:r>
          </a:p>
          <a:p>
            <a:pPr algn="just"/>
            <a:endParaRPr lang="es-MX" sz="3200" dirty="0"/>
          </a:p>
          <a:p>
            <a:pPr marL="457200" indent="-457200" algn="just">
              <a:buFont typeface="Arial" panose="020B0604020202020204" pitchFamily="34" charset="0"/>
              <a:buChar char="•"/>
            </a:pPr>
            <a:r>
              <a:rPr lang="es-MX" sz="2800" dirty="0"/>
              <a:t>Los defensores designados serán admitidos en el procedimiento de inmediato y sin ningún trámite, tanto por la policía como por el Ministerio Público o el juzgador, según sea el caso</a:t>
            </a:r>
            <a:r>
              <a:rPr lang="es-MX" sz="2800" dirty="0" smtClean="0"/>
              <a:t>.</a:t>
            </a:r>
          </a:p>
          <a:p>
            <a:pPr algn="just"/>
            <a:endParaRPr lang="es-MX" sz="2800" dirty="0"/>
          </a:p>
          <a:p>
            <a:pPr marL="457200" indent="-457200" algn="just">
              <a:buFont typeface="Arial" panose="020B0604020202020204" pitchFamily="34" charset="0"/>
              <a:buChar char="•"/>
            </a:pPr>
            <a:r>
              <a:rPr lang="es-MX" sz="2800" dirty="0" smtClean="0"/>
              <a:t>Nombramiento </a:t>
            </a:r>
            <a:r>
              <a:rPr lang="es-MX" sz="2800" dirty="0"/>
              <a:t>posterior</a:t>
            </a:r>
            <a:r>
              <a:rPr lang="es-MX" sz="2800" dirty="0" smtClean="0"/>
              <a:t>.</a:t>
            </a:r>
          </a:p>
          <a:p>
            <a:pPr algn="just"/>
            <a:endParaRPr lang="es-MX" sz="2800" dirty="0"/>
          </a:p>
          <a:p>
            <a:pPr marL="457200" indent="-457200" algn="just">
              <a:buFont typeface="Arial" panose="020B0604020202020204" pitchFamily="34" charset="0"/>
              <a:buChar char="•"/>
            </a:pPr>
            <a:r>
              <a:rPr lang="es-MX" sz="2800" dirty="0"/>
              <a:t>Durante el transcurso del procedimiento, el imputado podrá designar un nuevo defensor; pero el anterior no podrá separarse de la defensa, sino hasta que exista la designación del nuevo defensor</a:t>
            </a:r>
          </a:p>
        </p:txBody>
      </p:sp>
    </p:spTree>
    <p:extLst>
      <p:ext uri="{BB962C8B-B14F-4D97-AF65-F5344CB8AC3E}">
        <p14:creationId xmlns:p14="http://schemas.microsoft.com/office/powerpoint/2010/main" val="41367106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115616" y="1196752"/>
            <a:ext cx="6768752" cy="4093428"/>
          </a:xfrm>
          <a:prstGeom prst="rect">
            <a:avLst/>
          </a:prstGeom>
        </p:spPr>
        <p:txBody>
          <a:bodyPr wrap="square">
            <a:spAutoFit/>
          </a:bodyPr>
          <a:lstStyle/>
          <a:p>
            <a:r>
              <a:rPr lang="es-MX" sz="3600" b="1" dirty="0">
                <a:solidFill>
                  <a:srgbClr val="000000"/>
                </a:solidFill>
                <a:latin typeface="Arial" panose="020B0604020202020204" pitchFamily="34" charset="0"/>
              </a:rPr>
              <a:t>Inhabilitación</a:t>
            </a:r>
            <a:r>
              <a:rPr lang="es-MX" sz="3600" b="1" dirty="0" smtClean="0">
                <a:solidFill>
                  <a:srgbClr val="000000"/>
                </a:solidFill>
                <a:latin typeface="Arial" panose="020B0604020202020204" pitchFamily="34" charset="0"/>
              </a:rPr>
              <a:t>.</a:t>
            </a:r>
          </a:p>
          <a:p>
            <a:r>
              <a:rPr lang="es-MX" sz="2800" dirty="0" smtClean="0">
                <a:solidFill>
                  <a:srgbClr val="000000"/>
                </a:solidFill>
                <a:latin typeface="Arial" panose="020B0604020202020204" pitchFamily="34" charset="0"/>
              </a:rPr>
              <a:t> </a:t>
            </a:r>
            <a:endParaRPr lang="es-MX" sz="2800" dirty="0">
              <a:solidFill>
                <a:srgbClr val="000000"/>
              </a:solidFill>
              <a:latin typeface="Arial" panose="020B0604020202020204" pitchFamily="34" charset="0"/>
            </a:endParaRPr>
          </a:p>
          <a:p>
            <a:r>
              <a:rPr lang="es-MX" sz="2800" dirty="0">
                <a:solidFill>
                  <a:srgbClr val="000000"/>
                </a:solidFill>
                <a:latin typeface="Arial" panose="020B0604020202020204" pitchFamily="34" charset="0"/>
              </a:rPr>
              <a:t>No podrán ser defensores: </a:t>
            </a:r>
            <a:endParaRPr lang="es-MX" sz="2800" dirty="0" smtClean="0">
              <a:solidFill>
                <a:srgbClr val="000000"/>
              </a:solidFill>
              <a:latin typeface="Arial" panose="020B0604020202020204" pitchFamily="34" charset="0"/>
            </a:endParaRPr>
          </a:p>
          <a:p>
            <a:endParaRPr lang="es-MX" sz="2800" dirty="0">
              <a:solidFill>
                <a:srgbClr val="000000"/>
              </a:solidFill>
              <a:latin typeface="Arial" panose="020B0604020202020204" pitchFamily="34" charset="0"/>
            </a:endParaRPr>
          </a:p>
          <a:p>
            <a:pPr marL="571500" indent="-571500">
              <a:buAutoNum type="romanUcPeriod"/>
            </a:pPr>
            <a:r>
              <a:rPr lang="es-MX" sz="2800" dirty="0" smtClean="0">
                <a:solidFill>
                  <a:srgbClr val="000000"/>
                </a:solidFill>
                <a:latin typeface="Arial" panose="020B0604020202020204" pitchFamily="34" charset="0"/>
              </a:rPr>
              <a:t>Los </a:t>
            </a:r>
            <a:r>
              <a:rPr lang="es-MX" sz="2800" dirty="0">
                <a:solidFill>
                  <a:srgbClr val="000000"/>
                </a:solidFill>
                <a:latin typeface="Arial" panose="020B0604020202020204" pitchFamily="34" charset="0"/>
              </a:rPr>
              <a:t>testigos del hecho; </a:t>
            </a:r>
            <a:endParaRPr lang="es-MX" sz="2800" dirty="0" smtClean="0">
              <a:solidFill>
                <a:srgbClr val="000000"/>
              </a:solidFill>
              <a:latin typeface="Arial" panose="020B0604020202020204" pitchFamily="34" charset="0"/>
            </a:endParaRPr>
          </a:p>
          <a:p>
            <a:endParaRPr lang="es-MX" sz="2800" dirty="0">
              <a:solidFill>
                <a:srgbClr val="000000"/>
              </a:solidFill>
              <a:latin typeface="Arial" panose="020B0604020202020204" pitchFamily="34" charset="0"/>
            </a:endParaRPr>
          </a:p>
          <a:p>
            <a:r>
              <a:rPr lang="es-MX" sz="2800" dirty="0">
                <a:solidFill>
                  <a:srgbClr val="000000"/>
                </a:solidFill>
                <a:latin typeface="Arial" panose="020B0604020202020204" pitchFamily="34" charset="0"/>
              </a:rPr>
              <a:t>II. Los coimputados, y </a:t>
            </a:r>
            <a:endParaRPr lang="es-MX" sz="2800" dirty="0" smtClean="0">
              <a:solidFill>
                <a:srgbClr val="000000"/>
              </a:solidFill>
              <a:latin typeface="Arial" panose="020B0604020202020204" pitchFamily="34" charset="0"/>
            </a:endParaRPr>
          </a:p>
          <a:p>
            <a:endParaRPr lang="es-MX" sz="2800" dirty="0">
              <a:solidFill>
                <a:srgbClr val="000000"/>
              </a:solidFill>
              <a:latin typeface="Arial" panose="020B0604020202020204" pitchFamily="34" charset="0"/>
            </a:endParaRPr>
          </a:p>
          <a:p>
            <a:r>
              <a:rPr lang="es-MX" sz="2800" dirty="0" smtClean="0">
                <a:solidFill>
                  <a:srgbClr val="000000"/>
                </a:solidFill>
                <a:latin typeface="Arial" panose="020B0604020202020204" pitchFamily="34" charset="0"/>
              </a:rPr>
              <a:t>III</a:t>
            </a:r>
            <a:r>
              <a:rPr lang="es-MX" sz="2800" dirty="0">
                <a:solidFill>
                  <a:srgbClr val="000000"/>
                </a:solidFill>
                <a:latin typeface="Arial" panose="020B0604020202020204" pitchFamily="34" charset="0"/>
              </a:rPr>
              <a:t>. Los sentenciados por el mismo hecho. </a:t>
            </a:r>
            <a:endParaRPr lang="es-MX" sz="2800" dirty="0"/>
          </a:p>
        </p:txBody>
      </p:sp>
    </p:spTree>
    <p:extLst>
      <p:ext uri="{BB962C8B-B14F-4D97-AF65-F5344CB8AC3E}">
        <p14:creationId xmlns:p14="http://schemas.microsoft.com/office/powerpoint/2010/main" val="18791015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11560" y="548680"/>
            <a:ext cx="7848872" cy="5632311"/>
          </a:xfrm>
          <a:prstGeom prst="rect">
            <a:avLst/>
          </a:prstGeom>
        </p:spPr>
        <p:txBody>
          <a:bodyPr wrap="square">
            <a:spAutoFit/>
          </a:bodyPr>
          <a:lstStyle/>
          <a:p>
            <a:pPr algn="just"/>
            <a:r>
              <a:rPr lang="es-MX" sz="2000" b="1" dirty="0">
                <a:solidFill>
                  <a:srgbClr val="000000"/>
                </a:solidFill>
                <a:latin typeface="Arial" panose="020B0604020202020204" pitchFamily="34" charset="0"/>
              </a:rPr>
              <a:t>Renuncia y abandono. </a:t>
            </a:r>
            <a:endParaRPr lang="es-MX" sz="2000" b="1" dirty="0" smtClean="0">
              <a:solidFill>
                <a:srgbClr val="000000"/>
              </a:solidFill>
              <a:latin typeface="Arial" panose="020B0604020202020204" pitchFamily="34" charset="0"/>
            </a:endParaRPr>
          </a:p>
          <a:p>
            <a:pPr algn="just"/>
            <a:endParaRPr lang="es-MX" dirty="0">
              <a:solidFill>
                <a:srgbClr val="000000"/>
              </a:solidFill>
              <a:latin typeface="Arial" panose="020B0604020202020204" pitchFamily="34" charset="0"/>
            </a:endParaRPr>
          </a:p>
          <a:p>
            <a:pPr marL="285750" indent="-285750" algn="just">
              <a:buFont typeface="Wingdings" panose="05000000000000000000" pitchFamily="2" charset="2"/>
              <a:buChar char="v"/>
            </a:pPr>
            <a:r>
              <a:rPr lang="es-MX" dirty="0">
                <a:solidFill>
                  <a:srgbClr val="000000"/>
                </a:solidFill>
                <a:latin typeface="Arial" panose="020B0604020202020204" pitchFamily="34" charset="0"/>
              </a:rPr>
              <a:t>El defensor podrá renunciar al ejercicio de la defensa. En este caso, el juzgador fijará un plazo para que el imputado nombre otro. Si no lo nombra, será reemplazado por un defensor público. </a:t>
            </a:r>
            <a:endParaRPr lang="es-MX" dirty="0" smtClean="0">
              <a:solidFill>
                <a:srgbClr val="000000"/>
              </a:solidFill>
              <a:latin typeface="Arial" panose="020B0604020202020204" pitchFamily="34" charset="0"/>
            </a:endParaRPr>
          </a:p>
          <a:p>
            <a:pPr algn="just"/>
            <a:endParaRPr lang="es-MX" dirty="0">
              <a:solidFill>
                <a:srgbClr val="000000"/>
              </a:solidFill>
              <a:latin typeface="Arial" panose="020B0604020202020204" pitchFamily="34" charset="0"/>
            </a:endParaRPr>
          </a:p>
          <a:p>
            <a:pPr marL="285750" indent="-285750" algn="just">
              <a:buFont typeface="Wingdings" panose="05000000000000000000" pitchFamily="2" charset="2"/>
              <a:buChar char="v"/>
            </a:pPr>
            <a:r>
              <a:rPr lang="es-MX" dirty="0">
                <a:solidFill>
                  <a:srgbClr val="000000"/>
                </a:solidFill>
                <a:latin typeface="Arial" panose="020B0604020202020204" pitchFamily="34" charset="0"/>
              </a:rPr>
              <a:t>El renunciante no podrá abandonar la defensa mientras su reemplazante no intervenga. </a:t>
            </a:r>
            <a:endParaRPr lang="es-MX" dirty="0" smtClean="0">
              <a:solidFill>
                <a:srgbClr val="000000"/>
              </a:solidFill>
              <a:latin typeface="Arial" panose="020B0604020202020204" pitchFamily="34" charset="0"/>
            </a:endParaRPr>
          </a:p>
          <a:p>
            <a:pPr algn="just"/>
            <a:endParaRPr lang="es-MX" dirty="0">
              <a:solidFill>
                <a:srgbClr val="000000"/>
              </a:solidFill>
              <a:latin typeface="Arial" panose="020B0604020202020204" pitchFamily="34" charset="0"/>
            </a:endParaRPr>
          </a:p>
          <a:p>
            <a:pPr marL="285750" indent="-285750" algn="just">
              <a:buFont typeface="Wingdings" panose="05000000000000000000" pitchFamily="2" charset="2"/>
              <a:buChar char="v"/>
            </a:pPr>
            <a:r>
              <a:rPr lang="es-MX" dirty="0">
                <a:solidFill>
                  <a:srgbClr val="000000"/>
                </a:solidFill>
                <a:latin typeface="Arial" panose="020B0604020202020204" pitchFamily="34" charset="0"/>
              </a:rPr>
              <a:t>No se podrá renunciar durante las audiencias, ni una vez notificado del señalamiento de ellas. </a:t>
            </a:r>
            <a:endParaRPr lang="es-MX" dirty="0" smtClean="0">
              <a:solidFill>
                <a:srgbClr val="000000"/>
              </a:solidFill>
              <a:latin typeface="Arial" panose="020B0604020202020204" pitchFamily="34" charset="0"/>
            </a:endParaRPr>
          </a:p>
          <a:p>
            <a:pPr algn="just"/>
            <a:endParaRPr lang="es-MX" dirty="0">
              <a:solidFill>
                <a:srgbClr val="000000"/>
              </a:solidFill>
              <a:latin typeface="Arial" panose="020B0604020202020204" pitchFamily="34" charset="0"/>
            </a:endParaRPr>
          </a:p>
          <a:p>
            <a:pPr marL="285750" indent="-285750" algn="just">
              <a:buFont typeface="Wingdings" panose="05000000000000000000" pitchFamily="2" charset="2"/>
              <a:buChar char="v"/>
            </a:pPr>
            <a:r>
              <a:rPr lang="es-MX" dirty="0">
                <a:solidFill>
                  <a:srgbClr val="000000"/>
                </a:solidFill>
                <a:latin typeface="Arial" panose="020B0604020202020204" pitchFamily="34" charset="0"/>
              </a:rPr>
              <a:t>Si el defensor, sin causa justificada, abandona la defensa o deja al imputado sin asistencia técnica, se nombrará uno público</a:t>
            </a:r>
            <a:r>
              <a:rPr lang="es-MX" dirty="0" smtClean="0">
                <a:solidFill>
                  <a:srgbClr val="000000"/>
                </a:solidFill>
                <a:latin typeface="Arial" panose="020B0604020202020204" pitchFamily="34" charset="0"/>
              </a:rPr>
              <a:t>.</a:t>
            </a:r>
          </a:p>
          <a:p>
            <a:pPr algn="just"/>
            <a:r>
              <a:rPr lang="es-MX" dirty="0" smtClean="0">
                <a:solidFill>
                  <a:srgbClr val="000000"/>
                </a:solidFill>
                <a:latin typeface="Arial" panose="020B0604020202020204" pitchFamily="34" charset="0"/>
              </a:rPr>
              <a:t> </a:t>
            </a:r>
            <a:endParaRPr lang="es-MX" dirty="0">
              <a:solidFill>
                <a:srgbClr val="000000"/>
              </a:solidFill>
              <a:latin typeface="Arial" panose="020B0604020202020204" pitchFamily="34" charset="0"/>
            </a:endParaRPr>
          </a:p>
          <a:p>
            <a:pPr algn="just"/>
            <a:r>
              <a:rPr lang="es-MX" dirty="0">
                <a:solidFill>
                  <a:srgbClr val="000000"/>
                </a:solidFill>
                <a:latin typeface="Arial" panose="020B0604020202020204" pitchFamily="34" charset="0"/>
              </a:rPr>
              <a:t>Cuando el abandono ocurra antes de iniciarse el juicio oral, podrá aplazarse razonablemente su comienzo, para la adecuada preparación de la defensa, considerando la complejidad del caso, las circunstancias del abandono, las posibilidades de aplazamiento y la solicitud fundada del nuevo defensor </a:t>
            </a:r>
            <a:endParaRPr lang="es-MX" dirty="0"/>
          </a:p>
        </p:txBody>
      </p:sp>
    </p:spTree>
    <p:extLst>
      <p:ext uri="{BB962C8B-B14F-4D97-AF65-F5344CB8AC3E}">
        <p14:creationId xmlns:p14="http://schemas.microsoft.com/office/powerpoint/2010/main" val="33939123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11560" y="980728"/>
            <a:ext cx="8064896" cy="5693866"/>
          </a:xfrm>
          <a:prstGeom prst="rect">
            <a:avLst/>
          </a:prstGeom>
        </p:spPr>
        <p:txBody>
          <a:bodyPr wrap="square">
            <a:spAutoFit/>
          </a:bodyPr>
          <a:lstStyle/>
          <a:p>
            <a:pPr algn="just"/>
            <a:r>
              <a:rPr lang="es-MX" sz="2800" dirty="0" smtClean="0">
                <a:solidFill>
                  <a:srgbClr val="000000"/>
                </a:solidFill>
                <a:latin typeface="Arial" panose="020B0604020202020204" pitchFamily="34" charset="0"/>
              </a:rPr>
              <a:t>Sanciones:</a:t>
            </a:r>
          </a:p>
          <a:p>
            <a:pPr algn="just"/>
            <a:endParaRPr lang="es-MX" sz="2800" dirty="0">
              <a:solidFill>
                <a:srgbClr val="000000"/>
              </a:solidFill>
              <a:latin typeface="Arial" panose="020B0604020202020204" pitchFamily="34" charset="0"/>
            </a:endParaRPr>
          </a:p>
          <a:p>
            <a:pPr algn="just"/>
            <a:r>
              <a:rPr lang="es-MX" sz="2800" dirty="0">
                <a:solidFill>
                  <a:srgbClr val="000000"/>
                </a:solidFill>
                <a:latin typeface="Arial" panose="020B0604020202020204" pitchFamily="34" charset="0"/>
              </a:rPr>
              <a:t>Además de las sanciones establecidas en el Código Penal, el juzgador del proceso abandonado por la defensa sin causa justificada, impondrá, previa audiencia del probable infractor, una multa de cien a trescientas veces el salario mínimo vigente en el Estado. </a:t>
            </a:r>
            <a:endParaRPr lang="es-MX" sz="2800" dirty="0" smtClean="0">
              <a:solidFill>
                <a:srgbClr val="000000"/>
              </a:solidFill>
              <a:latin typeface="Arial" panose="020B0604020202020204" pitchFamily="34" charset="0"/>
            </a:endParaRPr>
          </a:p>
          <a:p>
            <a:pPr algn="just"/>
            <a:endParaRPr lang="es-MX" sz="2800" dirty="0">
              <a:solidFill>
                <a:srgbClr val="000000"/>
              </a:solidFill>
              <a:latin typeface="Arial" panose="020B0604020202020204" pitchFamily="34" charset="0"/>
            </a:endParaRPr>
          </a:p>
          <a:p>
            <a:pPr algn="just"/>
            <a:r>
              <a:rPr lang="es-MX" sz="2800" dirty="0">
                <a:solidFill>
                  <a:srgbClr val="000000"/>
                </a:solidFill>
                <a:latin typeface="Arial" panose="020B0604020202020204" pitchFamily="34" charset="0"/>
              </a:rPr>
              <a:t>Lo recaudado por la aplicación de estas sanciones pecuniarias se integrará al fondo de administración de justicia. </a:t>
            </a:r>
            <a:r>
              <a:rPr lang="es-MX" sz="2800" dirty="0" smtClean="0">
                <a:solidFill>
                  <a:srgbClr val="000000"/>
                </a:solidFill>
                <a:latin typeface="Cambria" panose="02040503050406030204" pitchFamily="18" charset="0"/>
              </a:rPr>
              <a:t> </a:t>
            </a:r>
            <a:endParaRPr lang="es-MX" sz="2800" dirty="0">
              <a:solidFill>
                <a:srgbClr val="000000"/>
              </a:solidFill>
              <a:latin typeface="Cambria" panose="02040503050406030204" pitchFamily="18" charset="0"/>
            </a:endParaRPr>
          </a:p>
          <a:p>
            <a:endParaRPr lang="es-MX" sz="2800" dirty="0">
              <a:latin typeface="Cambria" panose="02040503050406030204" pitchFamily="18" charset="0"/>
            </a:endParaRPr>
          </a:p>
        </p:txBody>
      </p:sp>
    </p:spTree>
    <p:extLst>
      <p:ext uri="{BB962C8B-B14F-4D97-AF65-F5344CB8AC3E}">
        <p14:creationId xmlns:p14="http://schemas.microsoft.com/office/powerpoint/2010/main" val="285046393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449</TotalTime>
  <Words>733</Words>
  <Application>Microsoft Office PowerPoint</Application>
  <PresentationFormat>Presentación en pantalla (4:3)</PresentationFormat>
  <Paragraphs>81</Paragraphs>
  <Slides>12</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12</vt:i4>
      </vt:variant>
    </vt:vector>
  </HeadingPairs>
  <TitlesOfParts>
    <vt:vector size="17" baseType="lpstr">
      <vt:lpstr>Arial</vt:lpstr>
      <vt:lpstr>Calibri</vt:lpstr>
      <vt:lpstr>Cambria</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BIBLIOGRAFÍA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Docente</cp:lastModifiedBy>
  <cp:revision>30</cp:revision>
  <dcterms:created xsi:type="dcterms:W3CDTF">2012-08-07T16:35:15Z</dcterms:created>
  <dcterms:modified xsi:type="dcterms:W3CDTF">2016-08-18T22:31:20Z</dcterms:modified>
</cp:coreProperties>
</file>